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458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328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310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3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467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68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135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175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24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60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605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646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hyperlink" Target="https://fconline.foundationcenter.org/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sir.org/" TargetMode="External"/><Relationship Id="rId5" Type="http://schemas.openxmlformats.org/officeDocument/2006/relationships/hyperlink" Target="https://www.insidephilanthropy.com/health" TargetMode="External"/><Relationship Id="rId4" Type="http://schemas.openxmlformats.org/officeDocument/2006/relationships/hyperlink" Target="https://www.philanthropy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F947B6-DB5D-40EA-9EAF-D6CF0EA0B4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93" b="9537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1238442"/>
            <a:ext cx="3635926" cy="43557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8AFD3A-67A1-A640-96BA-77F5825C98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603" y="57642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Fund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Raising Study Group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BD2FAD-6F9E-8A40-B46C-3DF33115A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6950" y="3701911"/>
            <a:ext cx="3205640" cy="899905"/>
          </a:xfrm>
        </p:spPr>
        <p:txBody>
          <a:bodyPr anchor="t">
            <a:normAutofit fontScale="47500" lnSpcReduction="20000"/>
          </a:bodyPr>
          <a:lstStyle/>
          <a:p>
            <a:r>
              <a:rPr lang="en-US" sz="3300" dirty="0"/>
              <a:t>UCSF Global Entrepreneurship Online Class 2020</a:t>
            </a:r>
          </a:p>
          <a:p>
            <a:endParaRPr lang="en-US" sz="2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239D8CC-16F4-4B2B-80F0-203C56D0D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26" name="Picture 2" descr="fund raise Archives - Life as an investment">
            <a:extLst>
              <a:ext uri="{FF2B5EF4-FFF2-40B4-BE49-F238E27FC236}">
                <a16:creationId xmlns:a16="http://schemas.microsoft.com/office/drawing/2014/main" id="{AEDC3ED0-DD99-3640-9A89-A790E8642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761" y="0"/>
            <a:ext cx="3090965" cy="205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028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006D-4456-3448-9264-F990C2ACC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 Raising 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9252B-E2E8-0145-B9E0-207A0B040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- Connecting with Angels</a:t>
            </a:r>
          </a:p>
          <a:p>
            <a:r>
              <a:rPr lang="en-US" sz="2400" dirty="0"/>
              <a:t>- Pitch Perfect</a:t>
            </a:r>
          </a:p>
          <a:p>
            <a:r>
              <a:rPr lang="en-US" sz="2400" dirty="0"/>
              <a:t>- Term Sheets (Venture Capital)</a:t>
            </a:r>
          </a:p>
          <a:p>
            <a:r>
              <a:rPr lang="en-US" sz="2400" dirty="0"/>
              <a:t>- Successful Grant Application</a:t>
            </a:r>
          </a:p>
          <a:p>
            <a:endParaRPr lang="en-US" dirty="0"/>
          </a:p>
        </p:txBody>
      </p:sp>
      <p:pic>
        <p:nvPicPr>
          <p:cNvPr id="4" name="Picture 2" descr="fund raise Archives - Life as an investment">
            <a:extLst>
              <a:ext uri="{FF2B5EF4-FFF2-40B4-BE49-F238E27FC236}">
                <a16:creationId xmlns:a16="http://schemas.microsoft.com/office/drawing/2014/main" id="{8E9203D8-63D3-EB4C-9E62-1BFD8F627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610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006D-4456-3448-9264-F990C2ACC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with Angels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9252B-E2E8-0145-B9E0-207A0B040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38018"/>
            <a:ext cx="10058400" cy="3760891"/>
          </a:xfrm>
        </p:spPr>
        <p:txBody>
          <a:bodyPr>
            <a:normAutofit/>
          </a:bodyPr>
          <a:lstStyle/>
          <a:p>
            <a:r>
              <a:rPr lang="en-US" sz="2400" dirty="0"/>
              <a:t>- Reach out to founders,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online platforms: AngelList, Crunchbase etc.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Ask someone to introduce you.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Fundraising is a SALES role. Be prepared.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Always follow up 10 days later if you don’t hear back.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Life Sciences Angels, Keiretsu Forum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Don’t be afraid of Investors. </a:t>
            </a:r>
          </a:p>
        </p:txBody>
      </p:sp>
      <p:pic>
        <p:nvPicPr>
          <p:cNvPr id="4" name="Picture 2" descr="fund raise Archives - Life as an investment">
            <a:extLst>
              <a:ext uri="{FF2B5EF4-FFF2-40B4-BE49-F238E27FC236}">
                <a16:creationId xmlns:a16="http://schemas.microsoft.com/office/drawing/2014/main" id="{8E9203D8-63D3-EB4C-9E62-1BFD8F627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E52408-66AA-954C-86E2-AB2EBE3FF2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648" y="2968369"/>
            <a:ext cx="3399607" cy="1918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20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0006D-4456-3448-9264-F990C2ACC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Pitch Perfect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9252B-E2E8-0145-B9E0-207A0B040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7221772" cy="3760891"/>
          </a:xfrm>
        </p:spPr>
        <p:txBody>
          <a:bodyPr/>
          <a:lstStyle/>
          <a:p>
            <a:r>
              <a:rPr lang="en-US" sz="2400" dirty="0"/>
              <a:t>- Focus on business opportunity and numbers. </a:t>
            </a:r>
          </a:p>
          <a:p>
            <a:r>
              <a:rPr lang="en-US" sz="2400" dirty="0"/>
              <a:t>- Be human. Don’t forget to make human connection.</a:t>
            </a:r>
          </a:p>
          <a:p>
            <a:r>
              <a:rPr lang="en-US" sz="2400" dirty="0"/>
              <a:t>- For decks – make a 15-20 slide deck with a strong email blurb about your company.</a:t>
            </a:r>
          </a:p>
          <a:p>
            <a:r>
              <a:rPr lang="en-US" sz="2400" dirty="0"/>
              <a:t>- Review your deck multiple times, read it  wearing an investor’s shoes.</a:t>
            </a:r>
          </a:p>
          <a:p>
            <a:endParaRPr lang="en-US" dirty="0"/>
          </a:p>
        </p:txBody>
      </p:sp>
      <p:pic>
        <p:nvPicPr>
          <p:cNvPr id="4" name="Picture 2" descr="fund raise Archives - Life as an investment">
            <a:extLst>
              <a:ext uri="{FF2B5EF4-FFF2-40B4-BE49-F238E27FC236}">
                <a16:creationId xmlns:a16="http://schemas.microsoft.com/office/drawing/2014/main" id="{8E9203D8-63D3-EB4C-9E62-1BFD8F627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erson singing into a microphone&#10;&#10;Description automatically generated">
            <a:extLst>
              <a:ext uri="{FF2B5EF4-FFF2-40B4-BE49-F238E27FC236}">
                <a16:creationId xmlns:a16="http://schemas.microsoft.com/office/drawing/2014/main" id="{5D02B5F8-BDA9-5249-99C8-395AE086F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7529" y="2390141"/>
            <a:ext cx="31750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885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0B3AD-D8C1-D94C-9294-63A1F270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Sheets (Venture Capital 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6CC8C-B15A-E341-9585-4B3554B2A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314" y="2118140"/>
            <a:ext cx="6429599" cy="3760891"/>
          </a:xfrm>
        </p:spPr>
        <p:txBody>
          <a:bodyPr>
            <a:noAutofit/>
          </a:bodyPr>
          <a:lstStyle/>
          <a:p>
            <a:r>
              <a:rPr lang="en-US" sz="2400" dirty="0"/>
              <a:t>- A </a:t>
            </a:r>
            <a:r>
              <a:rPr lang="en-US" sz="2400" b="1" dirty="0"/>
              <a:t>venture capital term sheet</a:t>
            </a:r>
            <a:r>
              <a:rPr lang="en-US" sz="2400" dirty="0"/>
              <a:t> is the short, readable document that is negotiated prior to the actual contract, laying out the important </a:t>
            </a:r>
            <a:r>
              <a:rPr lang="en-US" sz="2400" b="1" dirty="0"/>
              <a:t>terms</a:t>
            </a:r>
            <a:r>
              <a:rPr lang="en-US" sz="2400" dirty="0"/>
              <a:t> of your deal.</a:t>
            </a:r>
          </a:p>
          <a:p>
            <a:r>
              <a:rPr lang="en-US" sz="2400" dirty="0"/>
              <a:t>- Money Raised – minimum offering amount</a:t>
            </a:r>
          </a:p>
          <a:p>
            <a:r>
              <a:rPr lang="en-US" sz="2400" dirty="0"/>
              <a:t>- Valuation of the company – main point of negotiation</a:t>
            </a:r>
          </a:p>
          <a:p>
            <a:r>
              <a:rPr lang="en-US" sz="2400" dirty="0"/>
              <a:t>- You actually don’t need a IP for term sheets</a:t>
            </a:r>
          </a:p>
        </p:txBody>
      </p:sp>
      <p:pic>
        <p:nvPicPr>
          <p:cNvPr id="5" name="Picture 4" descr="A picture containing indoor, person&#10;&#10;Description automatically generated">
            <a:extLst>
              <a:ext uri="{FF2B5EF4-FFF2-40B4-BE49-F238E27FC236}">
                <a16:creationId xmlns:a16="http://schemas.microsoft.com/office/drawing/2014/main" id="{EED7D988-0606-CF47-BF4A-2087F83B88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7913" y="2701359"/>
            <a:ext cx="4612357" cy="2594451"/>
          </a:xfrm>
          <a:prstGeom prst="rect">
            <a:avLst/>
          </a:prstGeom>
        </p:spPr>
      </p:pic>
      <p:pic>
        <p:nvPicPr>
          <p:cNvPr id="6" name="Picture 2" descr="fund raise Archives - Life as an investment">
            <a:extLst>
              <a:ext uri="{FF2B5EF4-FFF2-40B4-BE49-F238E27FC236}">
                <a16:creationId xmlns:a16="http://schemas.microsoft.com/office/drawing/2014/main" id="{5A3F5816-1246-3A49-A80C-5150D2C92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369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1EA96-0D66-174F-903E-0BDEF62D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671" y="127577"/>
            <a:ext cx="10058400" cy="1450757"/>
          </a:xfrm>
        </p:spPr>
        <p:txBody>
          <a:bodyPr/>
          <a:lstStyle/>
          <a:p>
            <a:r>
              <a:rPr lang="en-US"/>
              <a:t>Successful Grant Applications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A02040-7A5F-314C-BE8F-8B7328EBC3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54898" y="4461038"/>
            <a:ext cx="3143408" cy="160663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2835F8-3B5F-A941-B774-84E59009FEA7}"/>
              </a:ext>
            </a:extLst>
          </p:cNvPr>
          <p:cNvSpPr txBox="1"/>
          <p:nvPr/>
        </p:nvSpPr>
        <p:spPr>
          <a:xfrm>
            <a:off x="1033669" y="4029090"/>
            <a:ext cx="6887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Foundations</a:t>
            </a:r>
            <a:r>
              <a:rPr lang="en-US"/>
              <a:t> – The  </a:t>
            </a:r>
            <a:r>
              <a:rPr lang="en-US">
                <a:hlinkClick r:id="rId3"/>
              </a:rPr>
              <a:t>Foundation Directory Online</a:t>
            </a:r>
            <a:r>
              <a:rPr lang="en-US"/>
              <a:t>, </a:t>
            </a:r>
            <a:r>
              <a:rPr lang="en-US">
                <a:hlinkClick r:id="rId4"/>
              </a:rPr>
              <a:t>Chronicle of Philanthropy</a:t>
            </a:r>
            <a:r>
              <a:rPr lang="en-US"/>
              <a:t>, </a:t>
            </a:r>
            <a:r>
              <a:rPr lang="en-US">
                <a:hlinkClick r:id="rId5"/>
              </a:rPr>
              <a:t>Inside Philanthropy</a:t>
            </a:r>
            <a:r>
              <a:rPr lang="en-US"/>
              <a:t> and </a:t>
            </a:r>
            <a:r>
              <a:rPr lang="en-US">
                <a:hlinkClick r:id="rId6"/>
              </a:rPr>
              <a:t>SSIR</a:t>
            </a:r>
            <a:r>
              <a:rPr lang="en-US"/>
              <a:t>  have useful information about foundations.</a:t>
            </a:r>
          </a:p>
          <a:p>
            <a:endParaRPr lang="en-US"/>
          </a:p>
          <a:p>
            <a:r>
              <a:rPr lang="en-US"/>
              <a:t>Even if you get a no, ask them politely who else you should be talking to 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E10791-B800-2441-B750-88E83072FD53}"/>
              </a:ext>
            </a:extLst>
          </p:cNvPr>
          <p:cNvSpPr txBox="1"/>
          <p:nvPr/>
        </p:nvSpPr>
        <p:spPr>
          <a:xfrm>
            <a:off x="1033669" y="1997765"/>
            <a:ext cx="68182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NIH -</a:t>
            </a:r>
            <a:r>
              <a:rPr lang="en-US"/>
              <a:t>Review funding announcements and guide notices (sign up)</a:t>
            </a:r>
          </a:p>
          <a:p>
            <a:r>
              <a:rPr lang="en-US"/>
              <a:t>Discuss your “concept idea” with PDs &amp; SOs (NIH)</a:t>
            </a:r>
          </a:p>
          <a:p>
            <a:endParaRPr lang="en-US"/>
          </a:p>
          <a:p>
            <a:r>
              <a:rPr lang="en-US"/>
              <a:t>What reviewer looks for? - Are the specific aims logical? Are the research procedures well designed? Are the investigators qualified? are facilities adequate?</a:t>
            </a:r>
          </a:p>
          <a:p>
            <a:endParaRPr lang="en-US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D47B22A4-22C4-4A4C-A0E5-64BB2D86C8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1486" y="1997765"/>
            <a:ext cx="3995793" cy="2202559"/>
          </a:xfrm>
          <a:prstGeom prst="rect">
            <a:avLst/>
          </a:prstGeom>
        </p:spPr>
      </p:pic>
      <p:pic>
        <p:nvPicPr>
          <p:cNvPr id="10" name="Picture 2" descr="fund raise Archives - Life as an investment">
            <a:extLst>
              <a:ext uri="{FF2B5EF4-FFF2-40B4-BE49-F238E27FC236}">
                <a16:creationId xmlns:a16="http://schemas.microsoft.com/office/drawing/2014/main" id="{3A76393B-442D-5046-8E1E-D25228A855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116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8026A-9A44-C948-ADA3-446FE3BD7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 Webinars on Fund-Raising</a:t>
            </a:r>
          </a:p>
        </p:txBody>
      </p:sp>
      <p:pic>
        <p:nvPicPr>
          <p:cNvPr id="5" name="Content Placeholder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72D5ACAC-1B7C-6B4B-B492-F598CC20E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27253"/>
            <a:ext cx="8513977" cy="4076985"/>
          </a:xfrm>
        </p:spPr>
      </p:pic>
      <p:pic>
        <p:nvPicPr>
          <p:cNvPr id="6" name="Picture 2" descr="fund raise Archives - Life as an investment">
            <a:extLst>
              <a:ext uri="{FF2B5EF4-FFF2-40B4-BE49-F238E27FC236}">
                <a16:creationId xmlns:a16="http://schemas.microsoft.com/office/drawing/2014/main" id="{481270C7-CEC2-E242-A615-323BB21FA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8045" y="0"/>
            <a:ext cx="2673955" cy="177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978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5E898E-5D5B-4F81-9462-0500755297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25" b="8705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EFC1EB0-DB92-4E98-B3A9-0CD6FA5A8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38326" y="-341385"/>
            <a:ext cx="6858003" cy="754075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5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AA42C5-72E4-D943-B80B-07619F082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99" y="-481244"/>
            <a:ext cx="2420264" cy="22235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Thank you!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6950" y="4508519"/>
            <a:ext cx="310896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02978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DarkSeedRightStep">
      <a:dk1>
        <a:srgbClr val="000000"/>
      </a:dk1>
      <a:lt1>
        <a:srgbClr val="FFFFFF"/>
      </a:lt1>
      <a:dk2>
        <a:srgbClr val="1B302A"/>
      </a:dk2>
      <a:lt2>
        <a:srgbClr val="F3F0F1"/>
      </a:lt2>
      <a:accent1>
        <a:srgbClr val="20B68F"/>
      </a:accent1>
      <a:accent2>
        <a:srgbClr val="16AFCC"/>
      </a:accent2>
      <a:accent3>
        <a:srgbClr val="297AE7"/>
      </a:accent3>
      <a:accent4>
        <a:srgbClr val="4041DC"/>
      </a:accent4>
      <a:accent5>
        <a:srgbClr val="7629E7"/>
      </a:accent5>
      <a:accent6>
        <a:srgbClr val="B317D5"/>
      </a:accent6>
      <a:hlink>
        <a:srgbClr val="7B9331"/>
      </a:hlink>
      <a:folHlink>
        <a:srgbClr val="7F7F7F"/>
      </a:folHlink>
    </a:clrScheme>
    <a:fontScheme name="Retrospect">
      <a:majorFont>
        <a:latin typeface="Arial Nova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 Nova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311</Words>
  <Application>Microsoft Macintosh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Nova</vt:lpstr>
      <vt:lpstr>Arial Nova Light</vt:lpstr>
      <vt:lpstr>Calibri</vt:lpstr>
      <vt:lpstr>RetrospectVTI</vt:lpstr>
      <vt:lpstr>Fund  Raising Study Group</vt:lpstr>
      <vt:lpstr>Fund Raising lessons learned</vt:lpstr>
      <vt:lpstr>Connecting with Angels</vt:lpstr>
      <vt:lpstr>Pitch Perfect</vt:lpstr>
      <vt:lpstr>Term Sheets (Venture Capital )</vt:lpstr>
      <vt:lpstr>Successful Grant Applications</vt:lpstr>
      <vt:lpstr>Upcoming Webinars on Fund-Raising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  Raising Study Group</dc:title>
  <dc:creator>Johnson, Vinith</dc:creator>
  <cp:lastModifiedBy>Johnson, Vinith</cp:lastModifiedBy>
  <cp:revision>8</cp:revision>
  <dcterms:created xsi:type="dcterms:W3CDTF">2020-12-09T00:53:30Z</dcterms:created>
  <dcterms:modified xsi:type="dcterms:W3CDTF">2020-12-10T01:32:45Z</dcterms:modified>
</cp:coreProperties>
</file>

<file path=docProps/thumbnail.jpeg>
</file>